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60" r:id="rId6"/>
    <p:sldId id="272" r:id="rId7"/>
    <p:sldId id="273" r:id="rId8"/>
    <p:sldId id="274" r:id="rId9"/>
    <p:sldId id="275" r:id="rId10"/>
    <p:sldId id="282" r:id="rId11"/>
    <p:sldId id="261" r:id="rId12"/>
    <p:sldId id="262" r:id="rId13"/>
    <p:sldId id="279" r:id="rId14"/>
    <p:sldId id="276" r:id="rId15"/>
    <p:sldId id="270" r:id="rId16"/>
    <p:sldId id="271" r:id="rId17"/>
    <p:sldId id="283" r:id="rId18"/>
    <p:sldId id="277" r:id="rId19"/>
    <p:sldId id="280" r:id="rId20"/>
    <p:sldId id="281" r:id="rId21"/>
    <p:sldId id="263" r:id="rId22"/>
    <p:sldId id="267" r:id="rId23"/>
    <p:sldId id="268" r:id="rId24"/>
    <p:sldId id="269" r:id="rId25"/>
    <p:sldId id="264" r:id="rId26"/>
    <p:sldId id="278" r:id="rId27"/>
    <p:sldId id="265" r:id="rId28"/>
    <p:sldId id="266" r:id="rId2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528" autoAdjust="0"/>
    <p:restoredTop sz="88803" autoAdjust="0"/>
  </p:normalViewPr>
  <p:slideViewPr>
    <p:cSldViewPr snapToGrid="0" snapToObjects="1">
      <p:cViewPr varScale="1">
        <p:scale>
          <a:sx n="123" d="100"/>
          <a:sy n="123" d="100"/>
        </p:scale>
        <p:origin x="1842" y="5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jpeg>
</file>

<file path=ppt/media/image10.tmp>
</file>

<file path=ppt/media/image11.png>
</file>

<file path=ppt/media/image12.JPG>
</file>

<file path=ppt/media/image13.JPG>
</file>

<file path=ppt/media/image14.png>
</file>

<file path=ppt/media/image15.jpeg>
</file>

<file path=ppt/media/image16.jpeg>
</file>

<file path=ppt/media/image17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35313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dirty="0"/>
              <a:t>Welcome! This lab course provides hands-on experience managing and securing IT systems.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HK" dirty="0"/>
              <a:t>Wireshark captures and analyses packets at a granular level.</a:t>
            </a:r>
            <a:br>
              <a:rPr lang="en-HK" dirty="0"/>
            </a:br>
            <a:r>
              <a:rPr lang="en-HK" dirty="0"/>
              <a:t>Here, it shows a router responding to traceroute packets with an ICMP “TTL exceeded” message — a normal step in mapping network hops.</a:t>
            </a:r>
            <a:br>
              <a:rPr lang="en-HK" dirty="0"/>
            </a:br>
            <a:r>
              <a:rPr lang="en-HK" dirty="0"/>
              <a:t>Tools like Wireshark and </a:t>
            </a:r>
            <a:r>
              <a:rPr lang="en-HK" dirty="0" err="1"/>
              <a:t>tcpdump</a:t>
            </a:r>
            <a:r>
              <a:rPr lang="en-HK" dirty="0"/>
              <a:t> let you observe how packets travel across the network, helping you understand both normal and abnormal behaviours.</a:t>
            </a:r>
          </a:p>
          <a:p>
            <a:endParaRPr lang="en-HK" dirty="0"/>
          </a:p>
          <a:p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27593984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Once you master network monitoring, you’ll move on to security defenses.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We’ll simulate and analyze real-world attacks and defenses.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HK" dirty="0"/>
              <a:t>This slide demonstrates how to enable </a:t>
            </a:r>
            <a:r>
              <a:rPr lang="en-HK" b="1" dirty="0"/>
              <a:t>two-factor authentication (2FA)</a:t>
            </a:r>
            <a:r>
              <a:rPr lang="en-HK" dirty="0"/>
              <a:t> for webmail users.</a:t>
            </a:r>
            <a:br>
              <a:rPr lang="en-HK" dirty="0"/>
            </a:br>
            <a:r>
              <a:rPr lang="en-HK" dirty="0"/>
              <a:t>By requiring both a password and a one-time code, 2FA greatly enhances account security and helps prevent unauthorized access even if passwords are compromised.</a:t>
            </a:r>
          </a:p>
        </p:txBody>
      </p:sp>
    </p:spTree>
    <p:extLst>
      <p:ext uri="{BB962C8B-B14F-4D97-AF65-F5344CB8AC3E}">
        <p14:creationId xmlns:p14="http://schemas.microsoft.com/office/powerpoint/2010/main" val="24980309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HK" dirty="0"/>
              <a:t>Suricata IDS continuously analyses your network uplink traffic and logs potential security events. </a:t>
            </a:r>
            <a:r>
              <a:rPr lang="en-HK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Suricata IDS can let you get familiar with your network profile </a:t>
            </a:r>
            <a:endParaRPr lang="en-HK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lang="en-HK" dirty="0"/>
            </a:br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33074321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HK" dirty="0"/>
              <a:t>By monitoring these alerts, you can build an understanding of your network’s normal traffic patterns and detect anomalies that might indicate suspicious or malicious activity.</a:t>
            </a:r>
          </a:p>
          <a:p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1237704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HK" dirty="0"/>
              <a:t>Suricata IPS takes security a step further by actively blocking malicious traffic.</a:t>
            </a:r>
            <a:br>
              <a:rPr lang="en-HK" dirty="0"/>
            </a:br>
            <a:r>
              <a:rPr lang="en-HK" dirty="0"/>
              <a:t>It can stop reconnaissance attempts like Nmap scans or exploitation efforts such as SQL injection.</a:t>
            </a:r>
            <a:br>
              <a:rPr lang="en-HK" dirty="0"/>
            </a:br>
            <a:r>
              <a:rPr lang="en-HK" dirty="0"/>
              <a:t>To use IPS effectively, you’ll need a solid understanding of network </a:t>
            </a:r>
            <a:r>
              <a:rPr lang="en-HK" dirty="0" err="1"/>
              <a:t>behavior</a:t>
            </a:r>
            <a:r>
              <a:rPr lang="en-HK" dirty="0"/>
              <a:t> and malware traffic patterns so you can define accurate blocking rules.</a:t>
            </a:r>
          </a:p>
        </p:txBody>
      </p:sp>
    </p:spTree>
    <p:extLst>
      <p:ext uri="{BB962C8B-B14F-4D97-AF65-F5344CB8AC3E}">
        <p14:creationId xmlns:p14="http://schemas.microsoft.com/office/powerpoint/2010/main" val="18000096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HK" dirty="0"/>
              <a:t>T-Pot integrates multiple honeypot systems to attract and log cyberattacks in real time.</a:t>
            </a:r>
            <a:br>
              <a:rPr lang="en-HK" dirty="0"/>
            </a:br>
            <a:r>
              <a:rPr lang="en-HK" dirty="0"/>
              <a:t>Deployed on AWS, it visualizes global attack trends, top targeted ports, and attacker origins.</a:t>
            </a:r>
            <a:br>
              <a:rPr lang="en-HK" dirty="0"/>
            </a:br>
            <a:r>
              <a:rPr lang="en-HK" dirty="0"/>
              <a:t>This gives valuable insight into current hacking tactics, techniques, and trends in the wild.</a:t>
            </a:r>
          </a:p>
        </p:txBody>
      </p:sp>
    </p:spTree>
    <p:extLst>
      <p:ext uri="{BB962C8B-B14F-4D97-AF65-F5344CB8AC3E}">
        <p14:creationId xmlns:p14="http://schemas.microsoft.com/office/powerpoint/2010/main" val="219201804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HK" dirty="0"/>
              <a:t>This T-Pot dashboard aggregates brute-force login attempts captured by multiple honeypots and visualizes the most commonly tried username/password combinations over time.</a:t>
            </a:r>
            <a:br>
              <a:rPr lang="en-HK" dirty="0"/>
            </a:br>
            <a:r>
              <a:rPr lang="en-HK" dirty="0"/>
              <a:t>You’ll typically see a small set of popular usernames (for example admin, root, </a:t>
            </a:r>
            <a:r>
              <a:rPr lang="en-HK" dirty="0" err="1"/>
              <a:t>sa</a:t>
            </a:r>
            <a:r>
              <a:rPr lang="en-HK" dirty="0"/>
              <a:t>) and weak passwords or leaked-password patterns (e.g., 123456, (empty), password123) repeated across many source IPs — a clear sign of automated credential-stuffing and botnet activity.</a:t>
            </a:r>
          </a:p>
        </p:txBody>
      </p:sp>
    </p:spTree>
    <p:extLst>
      <p:ext uri="{BB962C8B-B14F-4D97-AF65-F5344CB8AC3E}">
        <p14:creationId xmlns:p14="http://schemas.microsoft.com/office/powerpoint/2010/main" val="220366043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HK" dirty="0"/>
              <a:t>Nmap isn’t just for scanning hosts — it can also identify software versions and match them to known CVEs.</a:t>
            </a:r>
            <a:br>
              <a:rPr lang="en-HK" dirty="0"/>
            </a:br>
            <a:r>
              <a:rPr lang="en-HK" dirty="0"/>
              <a:t>This makes it a lightweight but effective </a:t>
            </a:r>
            <a:r>
              <a:rPr lang="en-HK" b="1" dirty="0"/>
              <a:t>vulnerability scanner</a:t>
            </a:r>
            <a:r>
              <a:rPr lang="en-HK" dirty="0"/>
              <a:t>, allowing you to discover outdated or insecure software that could be exploited.</a:t>
            </a:r>
          </a:p>
        </p:txBody>
      </p:sp>
    </p:spTree>
    <p:extLst>
      <p:ext uri="{BB962C8B-B14F-4D97-AF65-F5344CB8AC3E}">
        <p14:creationId xmlns:p14="http://schemas.microsoft.com/office/powerpoint/2010/main" val="11047315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We'll first learn how networks behave normally, then move on to defending them.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HK" dirty="0" err="1"/>
              <a:t>Msfconsole</a:t>
            </a:r>
            <a:r>
              <a:rPr lang="en-HK" dirty="0"/>
              <a:t>, part of the Metasploit Framework, is used to verify vulnerabilities found during scanning.</a:t>
            </a:r>
            <a:br>
              <a:rPr lang="en-HK" dirty="0"/>
            </a:br>
            <a:r>
              <a:rPr lang="en-HK" dirty="0"/>
              <a:t>Here, it demonstrates exploiting a known </a:t>
            </a:r>
            <a:r>
              <a:rPr lang="en-HK" dirty="0" err="1"/>
              <a:t>vsFTP</a:t>
            </a:r>
            <a:r>
              <a:rPr lang="en-HK" dirty="0"/>
              <a:t> vulnerability to gain root access — showing how attackers might compromise an unpatched system.</a:t>
            </a:r>
            <a:br>
              <a:rPr lang="en-HK" dirty="0"/>
            </a:br>
            <a:r>
              <a:rPr lang="en-HK" dirty="0"/>
              <a:t>This hands-on exercise helps you understand the attack lifecycle and design better defences.</a:t>
            </a:r>
          </a:p>
        </p:txBody>
      </p:sp>
    </p:spTree>
    <p:extLst>
      <p:ext uri="{BB962C8B-B14F-4D97-AF65-F5344CB8AC3E}">
        <p14:creationId xmlns:p14="http://schemas.microsoft.com/office/powerpoint/2010/main" val="328741452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You’ll see how security incidents happen and how professionals respond.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HK" dirty="0"/>
              <a:t>A Smurf attack floods a victim server with ICMP echo requests using spoofed IP addresses, overwhelming its resources.</a:t>
            </a:r>
            <a:br>
              <a:rPr lang="en-HK" dirty="0"/>
            </a:br>
            <a:r>
              <a:rPr lang="en-HK" dirty="0"/>
              <a:t>This demonstrates how attackers exploit amplification techniques to disrupt network availability — a reminder of the importance of proper ICMP and broadcast filtering.</a:t>
            </a:r>
          </a:p>
          <a:p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230119653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HK" dirty="0"/>
              <a:t>In this example, the attacker performs </a:t>
            </a:r>
            <a:r>
              <a:rPr lang="en-HK" b="1" dirty="0"/>
              <a:t>ARP poisoning</a:t>
            </a:r>
            <a:r>
              <a:rPr lang="en-HK" dirty="0"/>
              <a:t>, impersonating the default gateway to intercept network traffic.</a:t>
            </a:r>
            <a:br>
              <a:rPr lang="en-HK" dirty="0"/>
            </a:br>
            <a:r>
              <a:rPr lang="en-HK" dirty="0"/>
              <a:t>Even HTTPS sessions can be tampered with under such attacks.</a:t>
            </a:r>
            <a:br>
              <a:rPr lang="en-HK" dirty="0"/>
            </a:br>
            <a:r>
              <a:rPr lang="en-HK" dirty="0"/>
              <a:t>Wireshark analysis reveals duplicated or altered ARP responses — a clear sign of a man-in-the-middle attempt.</a:t>
            </a:r>
          </a:p>
        </p:txBody>
      </p:sp>
    </p:spTree>
    <p:extLst>
      <p:ext uri="{BB962C8B-B14F-4D97-AF65-F5344CB8AC3E}">
        <p14:creationId xmlns:p14="http://schemas.microsoft.com/office/powerpoint/2010/main" val="54917252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HK" dirty="0"/>
              <a:t>This analysis shows how an attacker redirected a victim’s web request by spoofing DNS responses.</a:t>
            </a:r>
            <a:br>
              <a:rPr lang="en-HK" dirty="0"/>
            </a:br>
            <a:r>
              <a:rPr lang="en-HK" dirty="0"/>
              <a:t>The victim’s browser unknowingly connected to a fake or phishing site.</a:t>
            </a:r>
            <a:br>
              <a:rPr lang="en-HK" dirty="0"/>
            </a:br>
            <a:r>
              <a:rPr lang="en-HK" dirty="0"/>
              <a:t>By examining packet details, you can see the forged DNS reply and learn to recognize these malicious manipulations.</a:t>
            </a:r>
          </a:p>
        </p:txBody>
      </p:sp>
    </p:spTree>
    <p:extLst>
      <p:ext uri="{BB962C8B-B14F-4D97-AF65-F5344CB8AC3E}">
        <p14:creationId xmlns:p14="http://schemas.microsoft.com/office/powerpoint/2010/main" val="298493515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We’ll explore how AI enhances cybersecurity operations.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HK" dirty="0"/>
              <a:t>This demonstration shows how an AI-based model — integrated via the </a:t>
            </a:r>
            <a:r>
              <a:rPr lang="en-HK" dirty="0" err="1"/>
              <a:t>OpenRouter</a:t>
            </a:r>
            <a:r>
              <a:rPr lang="en-HK" dirty="0"/>
              <a:t> API — can assist in analysing malware-related network traffic.</a:t>
            </a:r>
            <a:br>
              <a:rPr lang="en-HK" dirty="0"/>
            </a:br>
            <a:r>
              <a:rPr lang="en-HK" dirty="0"/>
              <a:t>The AI identifies unusual patterns, classifies potential threats, and accelerates forensic analysis.</a:t>
            </a:r>
            <a:br>
              <a:rPr lang="en-HK" dirty="0"/>
            </a:br>
            <a:r>
              <a:rPr lang="en-HK" dirty="0"/>
              <a:t>It’s an example of how machine learning can augment cybersecurity operations for faster, smarter detection.</a:t>
            </a:r>
          </a:p>
          <a:p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30825350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By course end, you’ll be able to set up, monitor, and defend full IT environments.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Thank you, and welcome to the lab!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Before recognizing a cyberattack, you must know what 'normal' looks like.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We’ll use both command-line and GUI tools to monitor and troubleshoot networks.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These are industry-standard tools used by professionals daily.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HK" dirty="0"/>
              <a:t>MRTG continuously collects and visualizes network and system performance data every five minutes.</a:t>
            </a:r>
            <a:br>
              <a:rPr lang="en-HK" dirty="0"/>
            </a:br>
            <a:r>
              <a:rPr lang="en-HK" dirty="0"/>
              <a:t>Although it samples periodically, it provides powerful long-term insights — displaying traffic trends across daily, weekly, monthly, and yearly views.</a:t>
            </a:r>
            <a:br>
              <a:rPr lang="en-HK" dirty="0"/>
            </a:br>
            <a:r>
              <a:rPr lang="en-HK" dirty="0"/>
              <a:t>This helps you establish baselines and quickly spot unusual patterns that might signal network issues or potential attacks.</a:t>
            </a:r>
          </a:p>
        </p:txBody>
      </p:sp>
    </p:spTree>
    <p:extLst>
      <p:ext uri="{BB962C8B-B14F-4D97-AF65-F5344CB8AC3E}">
        <p14:creationId xmlns:p14="http://schemas.microsoft.com/office/powerpoint/2010/main" val="34903159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HK" dirty="0"/>
              <a:t>For real-time traffic visualization, </a:t>
            </a:r>
            <a:r>
              <a:rPr lang="en-HK" dirty="0" err="1"/>
              <a:t>ntop</a:t>
            </a:r>
            <a:r>
              <a:rPr lang="en-HK" dirty="0"/>
              <a:t>-ng is ideal.</a:t>
            </a:r>
            <a:br>
              <a:rPr lang="en-HK" dirty="0"/>
            </a:br>
            <a:r>
              <a:rPr lang="en-HK" dirty="0"/>
              <a:t>This graph displays instant bandwidth data during an iperf3 test — showing traffic fluctuations over the last few minutes.</a:t>
            </a:r>
            <a:br>
              <a:rPr lang="en-HK" dirty="0"/>
            </a:br>
            <a:r>
              <a:rPr lang="en-HK" dirty="0"/>
              <a:t>It’s useful for observing live performance, detecting bottlenecks, and confirming that your network is performing as expected.</a:t>
            </a:r>
          </a:p>
        </p:txBody>
      </p:sp>
    </p:spTree>
    <p:extLst>
      <p:ext uri="{BB962C8B-B14F-4D97-AF65-F5344CB8AC3E}">
        <p14:creationId xmlns:p14="http://schemas.microsoft.com/office/powerpoint/2010/main" val="37296080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HK" dirty="0"/>
              <a:t>The TIG stack — </a:t>
            </a:r>
            <a:r>
              <a:rPr lang="en-HK" dirty="0" err="1"/>
              <a:t>Telegraf</a:t>
            </a:r>
            <a:r>
              <a:rPr lang="en-HK" dirty="0"/>
              <a:t>, </a:t>
            </a:r>
            <a:r>
              <a:rPr lang="en-HK" dirty="0" err="1"/>
              <a:t>InfluxDB</a:t>
            </a:r>
            <a:r>
              <a:rPr lang="en-HK" dirty="0"/>
              <a:t>, and Grafana — allows you to build </a:t>
            </a:r>
            <a:r>
              <a:rPr lang="en-HK" b="1" dirty="0"/>
              <a:t>custom dashboards</a:t>
            </a:r>
            <a:r>
              <a:rPr lang="en-HK" dirty="0"/>
              <a:t> for monitoring your infrastructure.</a:t>
            </a:r>
            <a:br>
              <a:rPr lang="en-HK" dirty="0"/>
            </a:br>
            <a:r>
              <a:rPr lang="en-HK" dirty="0"/>
              <a:t>You can design visual panels to track system health, network throughput, or specific service performance.</a:t>
            </a:r>
            <a:br>
              <a:rPr lang="en-HK" dirty="0"/>
            </a:br>
            <a:r>
              <a:rPr lang="en-HK" dirty="0"/>
              <a:t>This flexibility helps you tailor the monitoring view to your own operational or research needs.</a:t>
            </a:r>
          </a:p>
          <a:p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32252437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HK" dirty="0"/>
              <a:t>Nagios helps you keep your IT infrastructure reliable by monitoring </a:t>
            </a:r>
            <a:r>
              <a:rPr lang="en-HK" b="1" dirty="0"/>
              <a:t>critical services</a:t>
            </a:r>
            <a:r>
              <a:rPr lang="en-HK" dirty="0"/>
              <a:t> like web servers, mail servers, or DNS.</a:t>
            </a:r>
            <a:br>
              <a:rPr lang="en-HK" dirty="0"/>
            </a:br>
            <a:r>
              <a:rPr lang="en-HK" dirty="0"/>
              <a:t>When it detects an issue or outage, Nagios can automatically send alert notifications to administrators.</a:t>
            </a:r>
            <a:br>
              <a:rPr lang="en-HK" dirty="0"/>
            </a:br>
            <a:r>
              <a:rPr lang="en-HK" dirty="0"/>
              <a:t>This proactive monitoring ensures rapid response and minimizes downtime.</a:t>
            </a:r>
          </a:p>
          <a:p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8373945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mp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</p:spPr>
        <p:txBody>
          <a:bodyPr>
            <a:normAutofit fontScale="90000"/>
          </a:bodyPr>
          <a:lstStyle/>
          <a:p>
            <a:r>
              <a:rPr dirty="0"/>
              <a:t>Hands-On Network Security and System Administration Lab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8645"/>
            <a:ext cx="8229600" cy="4525963"/>
          </a:xfrm>
        </p:spPr>
        <p:txBody>
          <a:bodyPr>
            <a:normAutofit/>
          </a:bodyPr>
          <a:lstStyle/>
          <a:p>
            <a:r>
              <a:rPr lang="en-HK" sz="4000" dirty="0"/>
              <a:t>Proposed Course Overview and  Introduction</a:t>
            </a:r>
          </a:p>
          <a:p>
            <a:r>
              <a:rPr sz="4000" dirty="0"/>
              <a:t>Building skills to manage and protect real-world IT infrastructure</a:t>
            </a:r>
          </a:p>
          <a:p>
            <a:r>
              <a:rPr sz="4000" dirty="0"/>
              <a:t>Instructor: </a:t>
            </a:r>
            <a:r>
              <a:rPr lang="en-HK" sz="4000" dirty="0"/>
              <a:t>Alan S. H. Lam</a:t>
            </a:r>
          </a:p>
          <a:p>
            <a:endParaRPr lang="en-HK" sz="4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954A9-1E92-47C1-8021-F2041B9A4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HK" sz="2400" dirty="0"/>
              <a:t>Network Traffic Analysis of Traceroute Packets by Wireshark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1BA8852-C155-42F2-8A04-59820AABA223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352" y="1587399"/>
            <a:ext cx="7964448" cy="535472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959356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Transition to Security Defense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Knowing your network baseline helps you:</a:t>
            </a:r>
          </a:p>
          <a:p>
            <a:r>
              <a:t>- Spot intrusions faster</a:t>
            </a:r>
          </a:p>
          <a:p>
            <a:r>
              <a:t>- Understand attack patterns</a:t>
            </a:r>
          </a:p>
          <a:p>
            <a:r>
              <a:t>- Apply defense strategies effectively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Part 2: Securing Your IT Infrastructure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Firewalls &amp; Two-Factor Authentication (2FA)</a:t>
            </a:r>
          </a:p>
          <a:p>
            <a:r>
              <a:rPr dirty="0"/>
              <a:t>Suricata IDS/IPS for intrusion detection and prevention</a:t>
            </a:r>
          </a:p>
          <a:p>
            <a:r>
              <a:rPr dirty="0"/>
              <a:t>Vulnerability scanning and penetration testing</a:t>
            </a:r>
          </a:p>
          <a:p>
            <a:r>
              <a:rPr dirty="0"/>
              <a:t>Incident response and forensic investigation</a:t>
            </a:r>
          </a:p>
          <a:p>
            <a:r>
              <a:rPr dirty="0"/>
              <a:t>Honeypots for hacker monitoring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9EEE8-82D1-45FB-82F1-9C7364C9A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78751"/>
          </a:xfrm>
        </p:spPr>
        <p:txBody>
          <a:bodyPr>
            <a:noAutofit/>
          </a:bodyPr>
          <a:lstStyle/>
          <a:p>
            <a:r>
              <a:rPr lang="en-HK" sz="3600" dirty="0"/>
              <a:t>Example of 2FA Setup for Webmail User “</a:t>
            </a:r>
            <a:r>
              <a:rPr lang="en-HK" sz="3600" dirty="0" err="1"/>
              <a:t>ilab</a:t>
            </a:r>
            <a:r>
              <a:rPr lang="en-HK" sz="3600" dirty="0"/>
              <a:t>”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B440AA-CE1B-423C-AE77-049FFC48E1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917" y="1231227"/>
            <a:ext cx="7200763" cy="5219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5005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330AD-CA8B-4B30-A594-32F02380D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HK" sz="3200" b="0" i="0" dirty="0">
                <a:solidFill>
                  <a:srgbClr val="1F2328"/>
                </a:solidFill>
                <a:effectLst/>
                <a:latin typeface="-apple-system"/>
              </a:rPr>
              <a:t>Suricata IDS Event Log Monitoring Network Uplink Traffic</a:t>
            </a:r>
            <a:endParaRPr lang="en-HK" sz="3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2206BB-0F20-43B3-84D0-F1AD355A3E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687" y="1793627"/>
            <a:ext cx="8104626" cy="4250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06462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A3DCED-95E1-4791-9EDB-F5F4224062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90968"/>
          </a:xfrm>
        </p:spPr>
        <p:txBody>
          <a:bodyPr>
            <a:noAutofit/>
          </a:bodyPr>
          <a:lstStyle/>
          <a:p>
            <a:r>
              <a:rPr lang="en-HK" sz="2400" b="0" i="0" dirty="0">
                <a:solidFill>
                  <a:srgbClr val="1F2328"/>
                </a:solidFill>
                <a:effectLst/>
                <a:latin typeface="-apple-system"/>
              </a:rPr>
              <a:t>Suricata IDS Monitoring </a:t>
            </a:r>
            <a:r>
              <a:rPr lang="en-HK" sz="2400" dirty="0">
                <a:solidFill>
                  <a:srgbClr val="1F2328"/>
                </a:solidFill>
                <a:latin typeface="-apple-system"/>
              </a:rPr>
              <a:t>P</a:t>
            </a:r>
            <a:r>
              <a:rPr lang="en-HK" sz="2400" b="0" i="0" dirty="0">
                <a:solidFill>
                  <a:srgbClr val="1F2328"/>
                </a:solidFill>
                <a:effectLst/>
                <a:latin typeface="-apple-system"/>
              </a:rPr>
              <a:t>otential </a:t>
            </a:r>
            <a:r>
              <a:rPr lang="en-HK" sz="2400" dirty="0">
                <a:solidFill>
                  <a:srgbClr val="1F2328"/>
                </a:solidFill>
                <a:latin typeface="-apple-system"/>
              </a:rPr>
              <a:t>T</a:t>
            </a:r>
            <a:r>
              <a:rPr lang="en-HK" sz="2400" b="0" i="0" dirty="0">
                <a:solidFill>
                  <a:srgbClr val="1F2328"/>
                </a:solidFill>
                <a:effectLst/>
                <a:latin typeface="-apple-system"/>
              </a:rPr>
              <a:t>hreats in Network </a:t>
            </a:r>
            <a:r>
              <a:rPr lang="en-HK" sz="2400" dirty="0">
                <a:solidFill>
                  <a:srgbClr val="1F2328"/>
                </a:solidFill>
                <a:latin typeface="-apple-system"/>
              </a:rPr>
              <a:t>U</a:t>
            </a:r>
            <a:r>
              <a:rPr lang="en-HK" sz="2400" b="0" i="0" dirty="0">
                <a:solidFill>
                  <a:srgbClr val="1F2328"/>
                </a:solidFill>
                <a:effectLst/>
                <a:latin typeface="-apple-system"/>
              </a:rPr>
              <a:t>plink Traffic</a:t>
            </a:r>
            <a:endParaRPr lang="en-HK" sz="240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16A766B-F0C7-4B22-A018-39F0AE0335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01" y="1163117"/>
            <a:ext cx="7381038" cy="5607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69848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52BCA5-E481-4EE6-AD44-6735DAEC8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HK" sz="3200" b="0" i="0" dirty="0">
                <a:solidFill>
                  <a:srgbClr val="1F2328"/>
                </a:solidFill>
                <a:effectLst/>
                <a:latin typeface="-apple-system"/>
              </a:rPr>
              <a:t>Suricata IPS Blocking Nmap Scan and SQL Injection in Real Time</a:t>
            </a:r>
            <a:endParaRPr lang="en-HK" sz="3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3AEE69-82DF-4E90-BCB2-EED21200C2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091" y="1526671"/>
            <a:ext cx="7799818" cy="3804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6496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6A25D-C5D1-4AF3-B286-65865590B7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208483"/>
            <a:ext cx="8350301" cy="610819"/>
          </a:xfrm>
        </p:spPr>
        <p:txBody>
          <a:bodyPr>
            <a:noAutofit/>
          </a:bodyPr>
          <a:lstStyle/>
          <a:p>
            <a:r>
              <a:rPr lang="en-HK" sz="2000" dirty="0"/>
              <a:t>T-Pot Honeypot on AWS Cloud Showing Top Attack Events and Sources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77521B0-35EA-4018-A096-93530C8F8CD2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053" y="979029"/>
            <a:ext cx="8412861" cy="5670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0704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A3C94-87D7-4584-85A8-330C3094A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HK" sz="2400" b="1" i="1" dirty="0"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DengXian Light" panose="02010600030101010101" pitchFamily="2" charset="-122"/>
                <a:cs typeface="Times New Roman" panose="02020603050405020304" pitchFamily="18" charset="0"/>
              </a:rPr>
              <a:t>T-POT Honeypot on AWS Cloud — Password Brute-Force Attack Trend</a:t>
            </a:r>
            <a:endParaRPr lang="en-HK" sz="5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0D1FC7-2974-480D-941E-4E455300E3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17638"/>
            <a:ext cx="9144000" cy="5105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6255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E058C-6D01-4EFB-9FC6-F0D7916A0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HK" sz="3200" dirty="0"/>
              <a:t>Vulnerability Scanner with Nmap — CVEs and Software Versions Detected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13D3D13-6A3C-4CBC-B71F-BF91597BAF5D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216" y="1666355"/>
            <a:ext cx="8558784" cy="4653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409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Course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4000" dirty="0"/>
              <a:t>Two Major Parts:</a:t>
            </a:r>
          </a:p>
          <a:p>
            <a:pPr marL="400050" lvl="1" indent="0">
              <a:buNone/>
            </a:pPr>
            <a:r>
              <a:rPr sz="3600" dirty="0"/>
              <a:t>1. System &amp; Network Administration</a:t>
            </a:r>
          </a:p>
          <a:p>
            <a:pPr marL="400050" lvl="1" indent="0">
              <a:buNone/>
            </a:pPr>
            <a:r>
              <a:rPr sz="3600" dirty="0"/>
              <a:t>2. Network &amp; System Security Defense</a:t>
            </a:r>
          </a:p>
          <a:p>
            <a:r>
              <a:rPr sz="4000" dirty="0"/>
              <a:t>Goal: Understand, monitor, and defend IT</a:t>
            </a:r>
            <a:r>
              <a:rPr lang="en-HK" sz="4000" dirty="0"/>
              <a:t> Infrastructure</a:t>
            </a:r>
            <a:r>
              <a:rPr sz="4000" dirty="0"/>
              <a:t>.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AE5B8-B836-443C-B5AB-3B58C96C1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157" y="285929"/>
            <a:ext cx="8229600" cy="1143000"/>
          </a:xfrm>
        </p:spPr>
        <p:txBody>
          <a:bodyPr>
            <a:normAutofit/>
          </a:bodyPr>
          <a:lstStyle/>
          <a:p>
            <a:r>
              <a:rPr lang="en-HK" sz="3100" dirty="0"/>
              <a:t>Penetration Test with </a:t>
            </a:r>
            <a:r>
              <a:rPr lang="en-HK" sz="3100" dirty="0" err="1"/>
              <a:t>Msfconsole</a:t>
            </a:r>
            <a:r>
              <a:rPr lang="en-HK" sz="3100" dirty="0"/>
              <a:t> Exploiting </a:t>
            </a:r>
            <a:r>
              <a:rPr lang="en-HK" sz="3100" dirty="0" err="1"/>
              <a:t>vsFTP</a:t>
            </a:r>
            <a:r>
              <a:rPr lang="en-HK" sz="3100" dirty="0"/>
              <a:t> Vulnerability and Gaining Root Access</a:t>
            </a:r>
            <a:endParaRPr lang="en-HK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12C7C1D-514C-4809-B2F0-62621AA856DC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22792"/>
            <a:ext cx="8401507" cy="4417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05941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Real-World Case Studies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Analyze real cyberattack scenarios</a:t>
            </a:r>
          </a:p>
          <a:p>
            <a:r>
              <a:t>Learn from defensive failures</a:t>
            </a:r>
          </a:p>
          <a:p>
            <a:r>
              <a:t>Study response strategies and forensic insights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AC9D5FB1-1677-43D6-B3B1-9BD40C209A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17600"/>
            <a:ext cx="9144000" cy="4621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8B5E261-295E-468A-B36B-711A16BB2573}"/>
              </a:ext>
            </a:extLst>
          </p:cNvPr>
          <p:cNvSpPr txBox="1"/>
          <p:nvPr/>
        </p:nvSpPr>
        <p:spPr>
          <a:xfrm>
            <a:off x="709575" y="365760"/>
            <a:ext cx="71542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sz="2400" dirty="0"/>
              <a:t>Smurf Attack — Distributed Denial of Service (DDoS) with ICMP</a:t>
            </a:r>
          </a:p>
        </p:txBody>
      </p:sp>
    </p:spTree>
    <p:extLst>
      <p:ext uri="{BB962C8B-B14F-4D97-AF65-F5344CB8AC3E}">
        <p14:creationId xmlns:p14="http://schemas.microsoft.com/office/powerpoint/2010/main" val="5565415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90F4F4-C6A6-4B63-AC91-8C4E22ECBB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HK" sz="20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Network Packet Analysis of ARP Poisoning (MITM Attack with HTTPS Intercept)</a:t>
            </a:r>
            <a:endParaRPr lang="en-HK" sz="4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E2A84FD-C74B-4006-8C0E-D85F16ABC891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" y="1580083"/>
            <a:ext cx="8313725" cy="4542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6661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B8999-18E9-40C6-8B63-9C92DDA2C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HK" sz="3200" dirty="0"/>
              <a:t>Network Packet Analysis of DNS Spoofing in Wireshark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23EFD02-FCF7-42F9-8994-B91349AB4AB5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270" y="1755648"/>
            <a:ext cx="8123530" cy="4586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1926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AI for Cybersecurity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AI tools for:</a:t>
            </a:r>
          </a:p>
          <a:p>
            <a:r>
              <a:rPr dirty="0"/>
              <a:t>- Vulnerability assessment</a:t>
            </a:r>
          </a:p>
          <a:p>
            <a:r>
              <a:rPr dirty="0"/>
              <a:t>- Threat detection</a:t>
            </a:r>
          </a:p>
          <a:p>
            <a:r>
              <a:rPr dirty="0"/>
              <a:t>- Forensic investigation</a:t>
            </a:r>
          </a:p>
          <a:p>
            <a:r>
              <a:rPr dirty="0"/>
              <a:t>- Automated incident reporting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DE358F-2C62-4671-B18B-24E2DDBC5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HK" sz="3600" dirty="0"/>
              <a:t>Malware traffic analysis with AI tool (</a:t>
            </a:r>
            <a:r>
              <a:rPr lang="en-HK" sz="3600" dirty="0" err="1"/>
              <a:t>xAI</a:t>
            </a:r>
            <a:r>
              <a:rPr lang="en-HK" sz="3600" dirty="0"/>
              <a:t>: Grok 4 fast model)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172819-3AD7-4C15-B6F3-31F3FF6828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584" y="1697126"/>
            <a:ext cx="8900832" cy="4974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926495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What You’ll Gain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Real-world technical experience</a:t>
            </a:r>
          </a:p>
          <a:p>
            <a:r>
              <a:rPr dirty="0"/>
              <a:t>Confidence in system &amp; network management</a:t>
            </a:r>
          </a:p>
          <a:p>
            <a:r>
              <a:rPr dirty="0"/>
              <a:t>Skills to detect and defend against </a:t>
            </a:r>
            <a:r>
              <a:rPr lang="en-HK" dirty="0"/>
              <a:t>cyber-</a:t>
            </a:r>
            <a:r>
              <a:rPr dirty="0"/>
              <a:t>attacks</a:t>
            </a:r>
          </a:p>
          <a:p>
            <a:r>
              <a:rPr dirty="0"/>
              <a:t>Understanding of AI-powered cybersecurity tools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Final Message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“Security is not a product, but a process.” – Bruce </a:t>
            </a:r>
            <a:r>
              <a:rPr dirty="0" err="1"/>
              <a:t>Schneier</a:t>
            </a:r>
            <a:endParaRPr dirty="0"/>
          </a:p>
          <a:p>
            <a:r>
              <a:rPr dirty="0"/>
              <a:t>Let’s begin that process — hands-on!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Why Start with System and Network Administration?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HK" dirty="0"/>
          </a:p>
          <a:p>
            <a:r>
              <a:rPr sz="3600" dirty="0"/>
              <a:t>You can’t defend what you don’t understand.</a:t>
            </a:r>
          </a:p>
          <a:p>
            <a:r>
              <a:rPr sz="3600" dirty="0"/>
              <a:t>Learn your network’s normal baseline.</a:t>
            </a:r>
          </a:p>
          <a:p>
            <a:r>
              <a:rPr sz="3600" dirty="0"/>
              <a:t>Detect abnormal behavior early.</a:t>
            </a:r>
          </a:p>
          <a:p>
            <a:r>
              <a:rPr sz="3600" dirty="0"/>
              <a:t>Build confidence managing real systems.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dirty="0"/>
              <a:t>Part 1: System and Network Administration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HK" dirty="0"/>
          </a:p>
          <a:p>
            <a:r>
              <a:rPr dirty="0"/>
              <a:t>Set up and manage servers and services</a:t>
            </a:r>
          </a:p>
          <a:p>
            <a:r>
              <a:rPr dirty="0"/>
              <a:t>Monitor network traffic and performance</a:t>
            </a:r>
          </a:p>
          <a:p>
            <a:r>
              <a:rPr dirty="0"/>
              <a:t>Debug and optimize </a:t>
            </a:r>
            <a:r>
              <a:rPr lang="en-HK" dirty="0"/>
              <a:t>IT infrastructure</a:t>
            </a:r>
            <a:r>
              <a:rPr dirty="0"/>
              <a:t> issues</a:t>
            </a:r>
          </a:p>
          <a:p>
            <a:r>
              <a:rPr dirty="0"/>
              <a:t>Interpret real-time data and logs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Professional Tools You’ll Use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Monitoring &amp; Management: </a:t>
            </a:r>
            <a:r>
              <a:rPr dirty="0" err="1"/>
              <a:t>snmpd</a:t>
            </a:r>
            <a:r>
              <a:rPr dirty="0"/>
              <a:t>, </a:t>
            </a:r>
            <a:r>
              <a:rPr dirty="0" err="1"/>
              <a:t>mrtg</a:t>
            </a:r>
            <a:r>
              <a:rPr dirty="0"/>
              <a:t>, </a:t>
            </a:r>
            <a:r>
              <a:rPr dirty="0" err="1"/>
              <a:t>ntopng</a:t>
            </a:r>
            <a:r>
              <a:rPr dirty="0"/>
              <a:t>, </a:t>
            </a:r>
            <a:r>
              <a:rPr dirty="0" err="1"/>
              <a:t>nagios</a:t>
            </a:r>
            <a:r>
              <a:rPr dirty="0"/>
              <a:t>, TIG Stack</a:t>
            </a:r>
          </a:p>
          <a:p>
            <a:r>
              <a:rPr dirty="0"/>
              <a:t>Testing &amp; Debugging: hping3, traceroute, iperf3</a:t>
            </a:r>
          </a:p>
          <a:p>
            <a:r>
              <a:rPr dirty="0"/>
              <a:t>Traffic</a:t>
            </a:r>
            <a:r>
              <a:rPr lang="en-HK" dirty="0"/>
              <a:t> and system</a:t>
            </a:r>
            <a:r>
              <a:rPr dirty="0"/>
              <a:t> Analysis: </a:t>
            </a:r>
            <a:r>
              <a:rPr dirty="0" err="1"/>
              <a:t>tcpdump</a:t>
            </a:r>
            <a:r>
              <a:rPr dirty="0"/>
              <a:t>, </a:t>
            </a:r>
            <a:r>
              <a:rPr dirty="0" err="1"/>
              <a:t>wireshark</a:t>
            </a:r>
            <a:r>
              <a:rPr dirty="0"/>
              <a:t>, netstat, </a:t>
            </a:r>
            <a:r>
              <a:rPr dirty="0" err="1"/>
              <a:t>lsof</a:t>
            </a:r>
            <a:r>
              <a:rPr dirty="0"/>
              <a:t>, ss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F79E9B-6381-4E87-A792-56A8D5FD6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102" y="274638"/>
            <a:ext cx="8229600" cy="337837"/>
          </a:xfrm>
        </p:spPr>
        <p:txBody>
          <a:bodyPr>
            <a:noAutofit/>
          </a:bodyPr>
          <a:lstStyle/>
          <a:p>
            <a:r>
              <a:rPr lang="en-HK" sz="2400" dirty="0"/>
              <a:t>MRTG graphs monitoring network traffic and system status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7BE112C4-88C6-44B3-B6D7-455DE67400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1" y="704536"/>
            <a:ext cx="7556740" cy="5878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48322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36BE9-0233-4EAC-9EB6-4183E81E4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9218"/>
          </a:xfrm>
        </p:spPr>
        <p:txBody>
          <a:bodyPr>
            <a:noAutofit/>
          </a:bodyPr>
          <a:lstStyle/>
          <a:p>
            <a:r>
              <a:rPr lang="en-HK" sz="2800" b="0" i="0" dirty="0" err="1">
                <a:solidFill>
                  <a:srgbClr val="1F2328"/>
                </a:solidFill>
                <a:effectLst/>
                <a:latin typeface="-apple-system"/>
              </a:rPr>
              <a:t>ntop</a:t>
            </a:r>
            <a:r>
              <a:rPr lang="en-HK" sz="2800" b="0" i="0" dirty="0">
                <a:solidFill>
                  <a:srgbClr val="1F2328"/>
                </a:solidFill>
                <a:effectLst/>
                <a:latin typeface="-apple-system"/>
              </a:rPr>
              <a:t>-ng Showing Server Network Interface Traffic in iperf3 Bandwidth Testing</a:t>
            </a:r>
            <a:endParaRPr lang="en-HK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7470CE-4194-4538-A3DC-3E9DC20FB0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789" y="1298624"/>
            <a:ext cx="8458421" cy="4860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9834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A0084-4F6A-4673-9A85-AF359DF745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HK" sz="2800" dirty="0"/>
              <a:t>TIG Stack Monitoring Network Traffic and System Health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2215C6-7C56-4B57-BAEC-0DBF502B67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219" y="1631674"/>
            <a:ext cx="8635148" cy="4951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4733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E0461-4250-4F93-986F-4E712D354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HK" sz="2800" b="0" i="0" dirty="0">
                <a:solidFill>
                  <a:srgbClr val="1F2328"/>
                </a:solidFill>
                <a:effectLst/>
                <a:latin typeface="-apple-system"/>
              </a:rPr>
              <a:t>Nagios Monitoring Critical IT Services and Sending Alerts</a:t>
            </a:r>
            <a:endParaRPr lang="en-HK" sz="2800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5C9F430B-6F3E-4E24-925D-B159AB78A1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359" y="1773886"/>
            <a:ext cx="8294441" cy="4341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9106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444</TotalTime>
  <Words>1475</Words>
  <Application>Microsoft Office PowerPoint</Application>
  <PresentationFormat>On-screen Show (4:3)</PresentationFormat>
  <Paragraphs>100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-apple-system</vt:lpstr>
      <vt:lpstr>Arial</vt:lpstr>
      <vt:lpstr>Calibri</vt:lpstr>
      <vt:lpstr>Calibri Light</vt:lpstr>
      <vt:lpstr>Times New Roman</vt:lpstr>
      <vt:lpstr>Office Theme</vt:lpstr>
      <vt:lpstr>Hands-On Network Security and System Administration Lab</vt:lpstr>
      <vt:lpstr>Course Overview</vt:lpstr>
      <vt:lpstr>Why Start with System and Network Administration?</vt:lpstr>
      <vt:lpstr>Part 1: System and Network Administration</vt:lpstr>
      <vt:lpstr>Professional Tools You’ll Use</vt:lpstr>
      <vt:lpstr>MRTG graphs monitoring network traffic and system status</vt:lpstr>
      <vt:lpstr>ntop-ng Showing Server Network Interface Traffic in iperf3 Bandwidth Testing</vt:lpstr>
      <vt:lpstr>TIG Stack Monitoring Network Traffic and System Health</vt:lpstr>
      <vt:lpstr>Nagios Monitoring Critical IT Services and Sending Alerts</vt:lpstr>
      <vt:lpstr>Network Traffic Analysis of Traceroute Packets by Wireshark</vt:lpstr>
      <vt:lpstr>Transition to Security Defense</vt:lpstr>
      <vt:lpstr>Part 2: Securing Your IT Infrastructure</vt:lpstr>
      <vt:lpstr>Example of 2FA Setup for Webmail User “ilab”</vt:lpstr>
      <vt:lpstr>Suricata IDS Event Log Monitoring Network Uplink Traffic</vt:lpstr>
      <vt:lpstr>Suricata IDS Monitoring Potential Threats in Network Uplink Traffic</vt:lpstr>
      <vt:lpstr>Suricata IPS Blocking Nmap Scan and SQL Injection in Real Time</vt:lpstr>
      <vt:lpstr>T-Pot Honeypot on AWS Cloud Showing Top Attack Events and Sources</vt:lpstr>
      <vt:lpstr>T-POT Honeypot on AWS Cloud — Password Brute-Force Attack Trend</vt:lpstr>
      <vt:lpstr>Vulnerability Scanner with Nmap — CVEs and Software Versions Detected</vt:lpstr>
      <vt:lpstr>Penetration Test with Msfconsole Exploiting vsFTP Vulnerability and Gaining Root Access</vt:lpstr>
      <vt:lpstr>Real-World Case Studies</vt:lpstr>
      <vt:lpstr>PowerPoint Presentation</vt:lpstr>
      <vt:lpstr>Network Packet Analysis of ARP Poisoning (MITM Attack with HTTPS Intercept)</vt:lpstr>
      <vt:lpstr>Network Packet Analysis of DNS Spoofing in Wireshark</vt:lpstr>
      <vt:lpstr>AI for Cybersecurity</vt:lpstr>
      <vt:lpstr>Malware traffic analysis with AI tool (xAI: Grok 4 fast model)</vt:lpstr>
      <vt:lpstr>What You’ll Gain</vt:lpstr>
      <vt:lpstr>Final Message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Hands-On Network Security and System Administration Lab</dc:title>
  <dc:subject/>
  <dc:creator>shlam</dc:creator>
  <cp:keywords/>
  <dc:description>generated using python-pptx</dc:description>
  <cp:lastModifiedBy>shlam</cp:lastModifiedBy>
  <cp:revision>28</cp:revision>
  <dcterms:created xsi:type="dcterms:W3CDTF">2013-01-27T09:14:16Z</dcterms:created>
  <dcterms:modified xsi:type="dcterms:W3CDTF">2025-10-22T10:20:44Z</dcterms:modified>
  <cp:category/>
</cp:coreProperties>
</file>

<file path=docProps/thumbnail.jpeg>
</file>